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08" r:id="rId4"/>
    <p:sldId id="511" r:id="rId5"/>
    <p:sldId id="509" r:id="rId6"/>
    <p:sldId id="512" r:id="rId7"/>
    <p:sldId id="513" r:id="rId8"/>
    <p:sldId id="514" r:id="rId9"/>
    <p:sldId id="516" r:id="rId10"/>
    <p:sldId id="515" r:id="rId11"/>
    <p:sldId id="517" r:id="rId12"/>
    <p:sldId id="518" r:id="rId13"/>
    <p:sldId id="519"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3/firstcapm/srv/myfirstservice.js" TargetMode="External"/><Relationship Id="rId4" Type="http://schemas.openxmlformats.org/officeDocument/2006/relationships/hyperlink" Target="https://github.com/soyuztechnologies/CAPM_XSA_Training/blob/master/Day%203/firstcapm/srv/myfirstservice.cd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signup?source=login" TargetMode="External"/><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1.tiff"/><Relationship Id="rId5" Type="http://schemas.openxmlformats.org/officeDocument/2006/relationships/image" Target="../media/image40.tiff"/><Relationship Id="rId10" Type="http://schemas.openxmlformats.org/officeDocument/2006/relationships/image" Target="../media/image2.png"/><Relationship Id="rId4" Type="http://schemas.openxmlformats.org/officeDocument/2006/relationships/image" Target="../media/image39.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4.jpg"/><Relationship Id="rId7" Type="http://schemas.openxmlformats.org/officeDocument/2006/relationships/image" Target="../media/image4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A18F4B92-CD84-4F4E-A166-7AC322E4C811}"/>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hlinkClick r:id="rId4"/>
              </a:rPr>
              <a:t>myfirstservice.cds</a:t>
            </a:r>
            <a:endParaRPr lang="en-US" dirty="0"/>
          </a:p>
          <a:p>
            <a:pPr marL="285750" indent="-285750">
              <a:buFontTx/>
              <a:buChar char="-"/>
            </a:pPr>
            <a:r>
              <a:rPr lang="en-US" dirty="0">
                <a:hlinkClick r:id="rId5"/>
              </a:rPr>
              <a:t>myfirstservice.js</a:t>
            </a:r>
            <a:endParaRPr lang="en-US" dirty="0"/>
          </a:p>
        </p:txBody>
      </p:sp>
    </p:spTree>
    <p:extLst>
      <p:ext uri="{BB962C8B-B14F-4D97-AF65-F5344CB8AC3E}">
        <p14:creationId xmlns:p14="http://schemas.microsoft.com/office/powerpoint/2010/main" val="3949521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570087"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SAP CAP</a:t>
            </a:r>
          </a:p>
          <a:p>
            <a:pPr marL="742950" lvl="1" indent="-285750">
              <a:buClr>
                <a:schemeClr val="tx1"/>
              </a:buClr>
              <a:buFont typeface="Arial" panose="020B0604020202020204" pitchFamily="34" charset="0"/>
              <a:buChar char="•"/>
            </a:pPr>
            <a:r>
              <a:rPr lang="en-US" dirty="0"/>
              <a:t>SAP CAP Architecture</a:t>
            </a:r>
          </a:p>
          <a:p>
            <a:pPr marL="742950" lvl="1" indent="-285750">
              <a:buClr>
                <a:schemeClr val="tx1"/>
              </a:buClr>
              <a:buFont typeface="Arial" panose="020B0604020202020204" pitchFamily="34" charset="0"/>
              <a:buChar char="•"/>
            </a:pPr>
            <a:r>
              <a:rPr lang="en-US" dirty="0"/>
              <a:t>Why we use SAP CAP</a:t>
            </a:r>
          </a:p>
          <a:p>
            <a:pPr marL="742950" lvl="1" indent="-285750">
              <a:buClr>
                <a:schemeClr val="tx1"/>
              </a:buClr>
              <a:buFont typeface="Arial" panose="020B0604020202020204" pitchFamily="34" charset="0"/>
              <a:buChar char="•"/>
            </a:pPr>
            <a:r>
              <a:rPr lang="en-US" dirty="0"/>
              <a:t>Create the Dev Space for CAP Development</a:t>
            </a:r>
          </a:p>
          <a:p>
            <a:pPr marL="742950" lvl="1" indent="-285750">
              <a:buClr>
                <a:schemeClr val="tx1"/>
              </a:buClr>
              <a:buFont typeface="Arial" panose="020B0604020202020204" pitchFamily="34" charset="0"/>
              <a:buChar char="•"/>
            </a:pPr>
            <a:r>
              <a:rPr lang="en-US" dirty="0"/>
              <a:t>Creating our First CAPM project</a:t>
            </a:r>
          </a:p>
          <a:p>
            <a:pPr marL="742950" lvl="1" indent="-285750">
              <a:buClr>
                <a:schemeClr val="tx1"/>
              </a:buClr>
              <a:buFont typeface="Arial" panose="020B0604020202020204" pitchFamily="34" charset="0"/>
              <a:buChar char="•"/>
            </a:pPr>
            <a:r>
              <a:rPr lang="en-US" dirty="0"/>
              <a:t>Configuring the project for HANA specific development</a:t>
            </a:r>
          </a:p>
          <a:p>
            <a:pPr marL="742950" lvl="1" indent="-285750">
              <a:buClr>
                <a:schemeClr val="tx1"/>
              </a:buClr>
              <a:buFont typeface="Arial" panose="020B0604020202020204" pitchFamily="34" charset="0"/>
              <a:buChar char="•"/>
            </a:pPr>
            <a:r>
              <a:rPr lang="en-US" dirty="0"/>
              <a:t>Creating our first service</a:t>
            </a:r>
          </a:p>
          <a:p>
            <a:pPr marL="742950" lvl="1" indent="-285750">
              <a:buClr>
                <a:schemeClr val="tx1"/>
              </a:buClr>
              <a:buFont typeface="Arial" panose="020B0604020202020204" pitchFamily="34" charset="0"/>
              <a:buChar char="•"/>
            </a:pPr>
            <a:r>
              <a:rPr lang="en-US" dirty="0"/>
              <a:t>Introduction to the Git and GitHub</a:t>
            </a:r>
          </a:p>
          <a:p>
            <a:pPr marL="742950" lvl="1" indent="-285750">
              <a:buClr>
                <a:schemeClr val="tx1"/>
              </a:buClr>
              <a:buFont typeface="Arial" panose="020B0604020202020204" pitchFamily="34" charset="0"/>
              <a:buChar char="•"/>
            </a:pPr>
            <a:r>
              <a:rPr lang="en-US" dirty="0"/>
              <a:t>Creating our first git repository</a:t>
            </a:r>
          </a:p>
          <a:p>
            <a:pPr marL="742950" lvl="1" indent="-285750">
              <a:buClr>
                <a:schemeClr val="tx1"/>
              </a:buClr>
              <a:buFont typeface="Arial" panose="020B0604020202020204" pitchFamily="34" charset="0"/>
              <a:buChar char="•"/>
            </a:pPr>
            <a:r>
              <a:rPr lang="en-US" dirty="0"/>
              <a:t>Adding our project to the Git Repository</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Dev Space for CAP Development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develop SAP CAP for HANA Cloud we need to create the dev space according to that and add choose the specific tools for the dev space. So to do that follow the steps shown in below images.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08EFEDA-C279-46E0-8757-1B88772D1E67}"/>
              </a:ext>
            </a:extLst>
          </p:cNvPr>
          <p:cNvPicPr>
            <a:picLocks noChangeAspect="1"/>
          </p:cNvPicPr>
          <p:nvPr/>
        </p:nvPicPr>
        <p:blipFill rotWithShape="1">
          <a:blip r:embed="rId3"/>
          <a:srcRect l="47720" r="-1" b="43930"/>
          <a:stretch/>
        </p:blipFill>
        <p:spPr>
          <a:xfrm>
            <a:off x="261763" y="1797198"/>
            <a:ext cx="3753245" cy="195395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981E59-6A99-46C2-85DB-38EC180DD041}"/>
              </a:ext>
            </a:extLst>
          </p:cNvPr>
          <p:cNvPicPr>
            <a:picLocks noChangeAspect="1"/>
          </p:cNvPicPr>
          <p:nvPr/>
        </p:nvPicPr>
        <p:blipFill>
          <a:blip r:embed="rId4"/>
          <a:stretch>
            <a:fillRect/>
          </a:stretch>
        </p:blipFill>
        <p:spPr>
          <a:xfrm>
            <a:off x="4872472" y="1516864"/>
            <a:ext cx="2038318" cy="2514621"/>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F2AD1D98-B426-4750-81A4-B3A2CFD2E1F0}"/>
              </a:ext>
            </a:extLst>
          </p:cNvPr>
          <p:cNvCxnSpPr>
            <a:cxnSpLocks/>
            <a:stCxn id="4" idx="3"/>
            <a:endCxn id="6" idx="1"/>
          </p:cNvCxnSpPr>
          <p:nvPr/>
        </p:nvCxnSpPr>
        <p:spPr>
          <a:xfrm>
            <a:off x="4015008" y="2774174"/>
            <a:ext cx="8574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E819140-B10F-4172-9AD3-75AA9E9C9024}"/>
              </a:ext>
            </a:extLst>
          </p:cNvPr>
          <p:cNvPicPr>
            <a:picLocks noChangeAspect="1"/>
          </p:cNvPicPr>
          <p:nvPr/>
        </p:nvPicPr>
        <p:blipFill>
          <a:blip r:embed="rId5"/>
          <a:stretch>
            <a:fillRect/>
          </a:stretch>
        </p:blipFill>
        <p:spPr>
          <a:xfrm>
            <a:off x="7768254" y="1406777"/>
            <a:ext cx="2311566" cy="2090494"/>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13F27671-C9AE-4472-84BE-63C0E12ABB56}"/>
              </a:ext>
            </a:extLst>
          </p:cNvPr>
          <p:cNvPicPr>
            <a:picLocks noChangeAspect="1"/>
          </p:cNvPicPr>
          <p:nvPr/>
        </p:nvPicPr>
        <p:blipFill>
          <a:blip r:embed="rId6"/>
          <a:stretch>
            <a:fillRect/>
          </a:stretch>
        </p:blipFill>
        <p:spPr>
          <a:xfrm>
            <a:off x="10208299" y="3459653"/>
            <a:ext cx="1801993" cy="1647793"/>
          </a:xfrm>
          <a:prstGeom prst="rect">
            <a:avLst/>
          </a:prstGeom>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45B9D667-1775-47F3-9555-1BBA0EC3DC08}"/>
              </a:ext>
            </a:extLst>
          </p:cNvPr>
          <p:cNvPicPr>
            <a:picLocks noChangeAspect="1"/>
          </p:cNvPicPr>
          <p:nvPr/>
        </p:nvPicPr>
        <p:blipFill>
          <a:blip r:embed="rId7"/>
          <a:stretch>
            <a:fillRect/>
          </a:stretch>
        </p:blipFill>
        <p:spPr>
          <a:xfrm>
            <a:off x="7645459" y="4750042"/>
            <a:ext cx="2224521" cy="1647793"/>
          </a:xfrm>
          <a:prstGeom prst="rect">
            <a:avLst/>
          </a:prstGeom>
        </p:spPr>
        <p:style>
          <a:lnRef idx="2">
            <a:schemeClr val="dk1"/>
          </a:lnRef>
          <a:fillRef idx="1">
            <a:schemeClr val="lt1"/>
          </a:fillRef>
          <a:effectRef idx="0">
            <a:schemeClr val="dk1"/>
          </a:effectRef>
          <a:fontRef idx="minor">
            <a:schemeClr val="dk1"/>
          </a:fontRef>
        </p:style>
      </p:pic>
      <p:pic>
        <p:nvPicPr>
          <p:cNvPr id="26" name="Picture 25">
            <a:extLst>
              <a:ext uri="{FF2B5EF4-FFF2-40B4-BE49-F238E27FC236}">
                <a16:creationId xmlns:a16="http://schemas.microsoft.com/office/drawing/2014/main" id="{1E513F06-C96E-49E0-A8B3-D8DF9C84B5B9}"/>
              </a:ext>
            </a:extLst>
          </p:cNvPr>
          <p:cNvPicPr>
            <a:picLocks noChangeAspect="1"/>
          </p:cNvPicPr>
          <p:nvPr/>
        </p:nvPicPr>
        <p:blipFill rotWithShape="1">
          <a:blip r:embed="rId8"/>
          <a:srcRect l="64698" t="75717"/>
          <a:stretch/>
        </p:blipFill>
        <p:spPr>
          <a:xfrm>
            <a:off x="1538539" y="4855382"/>
            <a:ext cx="4304046" cy="1437111"/>
          </a:xfrm>
          <a:prstGeom prst="rect">
            <a:avLst/>
          </a:prstGeom>
        </p:spPr>
        <p:style>
          <a:lnRef idx="2">
            <a:schemeClr val="dk1"/>
          </a:lnRef>
          <a:fillRef idx="1">
            <a:schemeClr val="lt1"/>
          </a:fillRef>
          <a:effectRef idx="0">
            <a:schemeClr val="dk1"/>
          </a:effectRef>
          <a:fontRef idx="minor">
            <a:schemeClr val="dk1"/>
          </a:fontRef>
        </p:style>
      </p:pic>
      <p:cxnSp>
        <p:nvCxnSpPr>
          <p:cNvPr id="37" name="Connector: Elbow 36">
            <a:extLst>
              <a:ext uri="{FF2B5EF4-FFF2-40B4-BE49-F238E27FC236}">
                <a16:creationId xmlns:a16="http://schemas.microsoft.com/office/drawing/2014/main" id="{BDDA6773-6682-44A3-85B5-17FAD3B7A599}"/>
              </a:ext>
            </a:extLst>
          </p:cNvPr>
          <p:cNvCxnSpPr>
            <a:stCxn id="16" idx="3"/>
            <a:endCxn id="18" idx="0"/>
          </p:cNvCxnSpPr>
          <p:nvPr/>
        </p:nvCxnSpPr>
        <p:spPr>
          <a:xfrm>
            <a:off x="10079820" y="2452024"/>
            <a:ext cx="1029476" cy="10076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6DCBBBB4-4C3A-4D6D-8976-A9BAB7E694D3}"/>
              </a:ext>
            </a:extLst>
          </p:cNvPr>
          <p:cNvCxnSpPr>
            <a:stCxn id="18" idx="2"/>
            <a:endCxn id="21" idx="3"/>
          </p:cNvCxnSpPr>
          <p:nvPr/>
        </p:nvCxnSpPr>
        <p:spPr>
          <a:xfrm rot="5400000">
            <a:off x="10256392" y="4721034"/>
            <a:ext cx="466493" cy="1239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C8B08FDD-6E93-4BEC-ADAF-A058E1FBD41A}"/>
              </a:ext>
            </a:extLst>
          </p:cNvPr>
          <p:cNvCxnSpPr>
            <a:stCxn id="21" idx="1"/>
            <a:endCxn id="26" idx="3"/>
          </p:cNvCxnSpPr>
          <p:nvPr/>
        </p:nvCxnSpPr>
        <p:spPr>
          <a:xfrm flipH="1" flipV="1">
            <a:off x="5842585" y="5573938"/>
            <a:ext cx="18028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B1FB540F-395C-44DB-9ECB-A354ECBF4BB5}"/>
              </a:ext>
            </a:extLst>
          </p:cNvPr>
          <p:cNvCxnSpPr>
            <a:stCxn id="6" idx="3"/>
            <a:endCxn id="16" idx="1"/>
          </p:cNvCxnSpPr>
          <p:nvPr/>
        </p:nvCxnSpPr>
        <p:spPr>
          <a:xfrm flipV="1">
            <a:off x="6910790" y="2452024"/>
            <a:ext cx="857464" cy="32215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400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13408</TotalTime>
  <Words>1794</Words>
  <Application>Microsoft Office PowerPoint</Application>
  <PresentationFormat>Widescreen</PresentationFormat>
  <Paragraphs>165</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2022-01-09T13:16:47Z</dcterms:modified>
</cp:coreProperties>
</file>